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75" r:id="rId4"/>
    <p:sldId id="258" r:id="rId5"/>
    <p:sldId id="276" r:id="rId6"/>
    <p:sldId id="277" r:id="rId7"/>
    <p:sldId id="278" r:id="rId8"/>
    <p:sldId id="266" r:id="rId9"/>
    <p:sldId id="279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59" r:id="rId18"/>
    <p:sldId id="280" r:id="rId19"/>
    <p:sldId id="260" r:id="rId20"/>
    <p:sldId id="261" r:id="rId21"/>
    <p:sldId id="262" r:id="rId22"/>
    <p:sldId id="263" r:id="rId23"/>
    <p:sldId id="281" r:id="rId24"/>
    <p:sldId id="268" r:id="rId25"/>
    <p:sldId id="264" r:id="rId2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4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425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875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044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144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06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320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21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00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87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059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DD48-4D1C-4855-AC0D-520CEA4EF31F}" type="datetimeFigureOut">
              <a:rPr lang="sl-SI" smtClean="0"/>
              <a:t>28.3.2017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172E8-5AB7-478E-B057-D482D4E186B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758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lickers.com/sign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lickers.com/signin" TargetMode="External"/><Relationship Id="rId2" Type="http://schemas.openxmlformats.org/officeDocument/2006/relationships/hyperlink" Target="mailto:andeja.zalik@guest.arnes.s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9" y="0"/>
            <a:ext cx="10972797" cy="6858000"/>
          </a:xfrm>
        </p:spPr>
      </p:pic>
    </p:spTree>
    <p:extLst>
      <p:ext uri="{BB962C8B-B14F-4D97-AF65-F5344CB8AC3E}">
        <p14:creationId xmlns:p14="http://schemas.microsoft.com/office/powerpoint/2010/main" val="278440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What</a:t>
            </a:r>
            <a:r>
              <a:rPr lang="sl-SI" dirty="0" smtClean="0"/>
              <a:t> do </a:t>
            </a:r>
            <a:r>
              <a:rPr lang="sl-SI" dirty="0" err="1" smtClean="0"/>
              <a:t>you</a:t>
            </a:r>
            <a:r>
              <a:rPr lang="sl-SI" dirty="0"/>
              <a:t> </a:t>
            </a:r>
            <a:r>
              <a:rPr lang="sl-SI" dirty="0" err="1" smtClean="0"/>
              <a:t>now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about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C:\Users\Andrea\Dropbox\Slike Ciper\20161229_151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7203632" cy="4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259632" y="2276872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 err="1" smtClean="0">
                <a:solidFill>
                  <a:schemeClr val="bg1"/>
                </a:solidFill>
              </a:rPr>
              <a:t>flour</a:t>
            </a:r>
            <a:endParaRPr lang="sl-SI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What</a:t>
            </a:r>
            <a:r>
              <a:rPr lang="sl-SI" dirty="0" smtClean="0"/>
              <a:t> do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now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about</a:t>
            </a:r>
            <a:r>
              <a:rPr lang="sl-SI" dirty="0" smtClean="0"/>
              <a:t>…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PoljeZBesedilom 3"/>
          <p:cNvSpPr txBox="1"/>
          <p:nvPr/>
        </p:nvSpPr>
        <p:spPr>
          <a:xfrm>
            <a:off x="539552" y="1628800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 err="1" smtClean="0">
                <a:solidFill>
                  <a:schemeClr val="accent2">
                    <a:lumMod val="75000"/>
                  </a:schemeClr>
                </a:solidFill>
              </a:rPr>
              <a:t>Cocoa</a:t>
            </a:r>
            <a:r>
              <a:rPr lang="sl-SI" sz="4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4800" b="1" dirty="0" err="1" smtClean="0">
                <a:solidFill>
                  <a:schemeClr val="accent2">
                    <a:lumMod val="75000"/>
                  </a:schemeClr>
                </a:solidFill>
              </a:rPr>
              <a:t>powder</a:t>
            </a:r>
            <a:endParaRPr lang="sl-SI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4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What</a:t>
            </a:r>
            <a:r>
              <a:rPr lang="sl-SI" dirty="0" smtClean="0"/>
              <a:t> do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now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about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395536" y="162880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 err="1" smtClean="0">
                <a:solidFill>
                  <a:srgbClr val="002060"/>
                </a:solidFill>
              </a:rPr>
              <a:t>butter</a:t>
            </a:r>
            <a:endParaRPr lang="sl-SI" sz="4800" b="1" dirty="0">
              <a:solidFill>
                <a:srgbClr val="002060"/>
              </a:solidFill>
            </a:endParaRPr>
          </a:p>
        </p:txBody>
      </p:sp>
      <p:pic>
        <p:nvPicPr>
          <p:cNvPr id="6" name="Ograda vsebine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r="34970"/>
          <a:stretch/>
        </p:blipFill>
        <p:spPr>
          <a:xfrm rot="5400000">
            <a:off x="3773916" y="1634797"/>
            <a:ext cx="5232446" cy="4356357"/>
          </a:xfrm>
        </p:spPr>
      </p:pic>
    </p:spTree>
    <p:extLst>
      <p:ext uri="{BB962C8B-B14F-4D97-AF65-F5344CB8AC3E}">
        <p14:creationId xmlns:p14="http://schemas.microsoft.com/office/powerpoint/2010/main" val="50668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sl-SI" b="1" dirty="0" err="1" smtClean="0">
                <a:solidFill>
                  <a:srgbClr val="FFFF00"/>
                </a:solidFill>
              </a:rPr>
              <a:t>honey</a:t>
            </a:r>
            <a:endParaRPr lang="sl-SI" b="1" dirty="0">
              <a:solidFill>
                <a:srgbClr val="FFFF00"/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9008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err="1" smtClean="0">
                <a:solidFill>
                  <a:schemeClr val="accent6">
                    <a:lumMod val="75000"/>
                  </a:schemeClr>
                </a:solidFill>
              </a:rPr>
              <a:t>Vanilla</a:t>
            </a: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b="1" dirty="0" err="1" smtClean="0">
                <a:solidFill>
                  <a:schemeClr val="accent6">
                    <a:lumMod val="75000"/>
                  </a:schemeClr>
                </a:solidFill>
              </a:rPr>
              <a:t>sugar</a:t>
            </a:r>
            <a:endParaRPr lang="sl-SI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84022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sl-SI" b="1" dirty="0" err="1" smtClean="0">
                <a:solidFill>
                  <a:srgbClr val="FFFF00"/>
                </a:solidFill>
              </a:rPr>
              <a:t>cinnamon</a:t>
            </a:r>
            <a:endParaRPr lang="sl-SI" b="1" dirty="0">
              <a:solidFill>
                <a:srgbClr val="FFFF00"/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" r="24521"/>
          <a:stretch/>
        </p:blipFill>
        <p:spPr>
          <a:xfrm rot="5400000">
            <a:off x="3370069" y="1318564"/>
            <a:ext cx="6073104" cy="4533337"/>
          </a:xfrm>
        </p:spPr>
      </p:pic>
      <p:sp>
        <p:nvSpPr>
          <p:cNvPr id="3" name="PoljeZBesedilom 2"/>
          <p:cNvSpPr txBox="1"/>
          <p:nvPr/>
        </p:nvSpPr>
        <p:spPr>
          <a:xfrm>
            <a:off x="899592" y="2492896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rgbClr val="FF0000"/>
                </a:solidFill>
              </a:rPr>
              <a:t>Did</a:t>
            </a:r>
            <a:r>
              <a:rPr lang="sl-SI" sz="2400" b="1" dirty="0" smtClean="0">
                <a:solidFill>
                  <a:srgbClr val="FF0000"/>
                </a:solidFill>
              </a:rPr>
              <a:t> </a:t>
            </a:r>
            <a:r>
              <a:rPr lang="sl-SI" sz="2400" b="1" dirty="0" err="1" smtClean="0">
                <a:solidFill>
                  <a:srgbClr val="FF0000"/>
                </a:solidFill>
              </a:rPr>
              <a:t>you</a:t>
            </a:r>
            <a:r>
              <a:rPr lang="sl-SI" sz="2400" b="1" dirty="0" smtClean="0">
                <a:solidFill>
                  <a:srgbClr val="FF0000"/>
                </a:solidFill>
              </a:rPr>
              <a:t> notice </a:t>
            </a:r>
            <a:r>
              <a:rPr lang="sl-SI" sz="2400" b="1" dirty="0" err="1" smtClean="0">
                <a:solidFill>
                  <a:srgbClr val="FF0000"/>
                </a:solidFill>
              </a:rPr>
              <a:t>that</a:t>
            </a:r>
            <a:r>
              <a:rPr lang="sl-SI" sz="2400" b="1" dirty="0" smtClean="0">
                <a:solidFill>
                  <a:srgbClr val="FF0000"/>
                </a:solidFill>
              </a:rPr>
              <a:t> </a:t>
            </a:r>
            <a:r>
              <a:rPr lang="sl-SI" sz="2400" b="1" dirty="0" err="1" smtClean="0">
                <a:solidFill>
                  <a:srgbClr val="FF0000"/>
                </a:solidFill>
              </a:rPr>
              <a:t>cinnamon</a:t>
            </a:r>
            <a:r>
              <a:rPr lang="sl-SI" sz="2400" b="1" dirty="0" smtClean="0">
                <a:solidFill>
                  <a:srgbClr val="FF0000"/>
                </a:solidFill>
              </a:rPr>
              <a:t> </a:t>
            </a:r>
            <a:r>
              <a:rPr lang="sl-SI" sz="2400" b="1" dirty="0" err="1" smtClean="0">
                <a:solidFill>
                  <a:srgbClr val="FF0000"/>
                </a:solidFill>
              </a:rPr>
              <a:t>tastes</a:t>
            </a:r>
            <a:r>
              <a:rPr lang="sl-SI" sz="2400" b="1" dirty="0" smtClean="0">
                <a:solidFill>
                  <a:srgbClr val="FF0000"/>
                </a:solidFill>
              </a:rPr>
              <a:t> </a:t>
            </a:r>
            <a:r>
              <a:rPr lang="sl-SI" sz="2400" b="1" dirty="0" err="1" smtClean="0">
                <a:solidFill>
                  <a:srgbClr val="FF0000"/>
                </a:solidFill>
              </a:rPr>
              <a:t>sweet</a:t>
            </a:r>
            <a:r>
              <a:rPr lang="sl-SI" sz="2400" b="1" dirty="0" smtClean="0">
                <a:solidFill>
                  <a:srgbClr val="FF0000"/>
                </a:solidFill>
              </a:rPr>
              <a:t>, </a:t>
            </a:r>
            <a:r>
              <a:rPr lang="sl-SI" sz="2400" b="1" dirty="0" err="1" smtClean="0">
                <a:solidFill>
                  <a:srgbClr val="FF0000"/>
                </a:solidFill>
              </a:rPr>
              <a:t>but</a:t>
            </a:r>
            <a:r>
              <a:rPr lang="sl-SI" sz="2400" b="1" dirty="0" smtClean="0">
                <a:solidFill>
                  <a:srgbClr val="FF0000"/>
                </a:solidFill>
              </a:rPr>
              <a:t> </a:t>
            </a:r>
            <a:r>
              <a:rPr lang="sl-SI" sz="2400" b="1" dirty="0" err="1" smtClean="0">
                <a:solidFill>
                  <a:srgbClr val="FF0000"/>
                </a:solidFill>
              </a:rPr>
              <a:t>also</a:t>
            </a:r>
            <a:r>
              <a:rPr lang="sl-SI" sz="2400" b="1" dirty="0" smtClean="0">
                <a:solidFill>
                  <a:srgbClr val="FF0000"/>
                </a:solidFill>
              </a:rPr>
              <a:t> a bit </a:t>
            </a:r>
            <a:r>
              <a:rPr lang="sl-SI" sz="2400" b="1" dirty="0" err="1" smtClean="0">
                <a:solidFill>
                  <a:srgbClr val="FF0000"/>
                </a:solidFill>
              </a:rPr>
              <a:t>hot</a:t>
            </a:r>
            <a:r>
              <a:rPr lang="sl-SI" sz="2400" b="1" dirty="0" smtClean="0">
                <a:solidFill>
                  <a:srgbClr val="FF0000"/>
                </a:solidFill>
              </a:rPr>
              <a:t>?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sl-SI" b="1" dirty="0" err="1" smtClean="0">
                <a:solidFill>
                  <a:schemeClr val="bg1"/>
                </a:solidFill>
              </a:rPr>
              <a:t>salt</a:t>
            </a:r>
            <a:endParaRPr lang="sl-SI" b="1" dirty="0">
              <a:solidFill>
                <a:schemeClr val="bg1"/>
              </a:solidFill>
            </a:endParaRPr>
          </a:p>
        </p:txBody>
      </p:sp>
      <p:pic>
        <p:nvPicPr>
          <p:cNvPr id="6" name="Ograd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4956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2548880"/>
          </a:xfrm>
        </p:spPr>
        <p:txBody>
          <a:bodyPr/>
          <a:lstStyle/>
          <a:p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r>
              <a:rPr lang="sl-SI" dirty="0" err="1" smtClean="0"/>
              <a:t>Plickers</a:t>
            </a:r>
            <a:r>
              <a:rPr lang="sl-SI" dirty="0" smtClean="0"/>
              <a:t> </a:t>
            </a:r>
            <a:r>
              <a:rPr lang="sl-SI" dirty="0" err="1" smtClean="0"/>
              <a:t>exercises</a:t>
            </a:r>
            <a:endParaRPr lang="sl-SI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646291" cy="264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54" y="2132856"/>
            <a:ext cx="3731980" cy="41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1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2548880"/>
          </a:xfrm>
        </p:spPr>
        <p:txBody>
          <a:bodyPr/>
          <a:lstStyle/>
          <a:p>
            <a:r>
              <a:rPr lang="sl-SI" dirty="0" err="1">
                <a:hlinkClick r:id="rId2"/>
              </a:rPr>
              <a:t>a</a:t>
            </a:r>
            <a:r>
              <a:rPr lang="sl-SI" dirty="0" err="1" smtClean="0">
                <a:hlinkClick r:id="rId2"/>
              </a:rPr>
              <a:t>ndeja.zalik@guest.arnes.si</a:t>
            </a:r>
            <a:endParaRPr lang="sl-SI" dirty="0" smtClean="0"/>
          </a:p>
          <a:p>
            <a:r>
              <a:rPr lang="sl-SI" dirty="0" err="1" smtClean="0"/>
              <a:t>takeiteasy</a:t>
            </a:r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r>
              <a:rPr lang="sl-SI" dirty="0" err="1" smtClean="0"/>
              <a:t>Plickers</a:t>
            </a:r>
            <a:r>
              <a:rPr lang="sl-SI" dirty="0" smtClean="0"/>
              <a:t> </a:t>
            </a:r>
            <a:r>
              <a:rPr lang="sl-SI" dirty="0" err="1" smtClean="0"/>
              <a:t>exercises</a:t>
            </a:r>
            <a:endParaRPr lang="sl-SI" dirty="0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646291" cy="264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54" y="2132856"/>
            <a:ext cx="3731980" cy="41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2691681"/>
            <a:ext cx="8219256" cy="3434482"/>
          </a:xfrm>
        </p:spPr>
        <p:txBody>
          <a:bodyPr/>
          <a:lstStyle/>
          <a:p>
            <a:r>
              <a:rPr lang="en-US" dirty="0" smtClean="0"/>
              <a:t>a visual art related to writing</a:t>
            </a:r>
            <a:endParaRPr lang="sl-SI" dirty="0" smtClean="0"/>
          </a:p>
          <a:p>
            <a:r>
              <a:rPr lang="en-US" dirty="0" smtClean="0"/>
              <a:t>The principal tools for a calligrapher are the pen and the brush</a:t>
            </a:r>
            <a:endParaRPr lang="sl-SI" smtClean="0"/>
          </a:p>
          <a:p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7118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53580"/>
            <a:ext cx="4211960" cy="171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1470025"/>
          </a:xfrm>
        </p:spPr>
        <p:txBody>
          <a:bodyPr/>
          <a:lstStyle/>
          <a:p>
            <a:r>
              <a:rPr lang="sl-SI" dirty="0" smtClean="0"/>
              <a:t>SENSES </a:t>
            </a:r>
            <a:r>
              <a:rPr lang="sl-SI" dirty="0" err="1" smtClean="0"/>
              <a:t>elementary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75656" y="3140968"/>
            <a:ext cx="6400800" cy="1752600"/>
          </a:xfrm>
        </p:spPr>
        <p:txBody>
          <a:bodyPr/>
          <a:lstStyle/>
          <a:p>
            <a:r>
              <a:rPr lang="sl-SI" dirty="0" err="1" smtClean="0"/>
              <a:t>Lesson</a:t>
            </a:r>
            <a:r>
              <a:rPr lang="sl-SI" dirty="0" smtClean="0"/>
              <a:t> 4</a:t>
            </a:r>
          </a:p>
          <a:p>
            <a:r>
              <a:rPr lang="sl-SI" dirty="0" err="1" smtClean="0"/>
              <a:t>Slovenia</a:t>
            </a:r>
            <a:endParaRPr lang="sl-SI" dirty="0" smtClean="0"/>
          </a:p>
          <a:p>
            <a:r>
              <a:rPr lang="sl-SI" dirty="0" err="1" smtClean="0"/>
              <a:t>Teacher</a:t>
            </a:r>
            <a:r>
              <a:rPr lang="sl-SI" dirty="0" smtClean="0"/>
              <a:t> : Andreja Žalik Kranjec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664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37385"/>
            <a:ext cx="6899920" cy="461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Example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islamic</a:t>
            </a:r>
            <a:r>
              <a:rPr lang="sl-SI" dirty="0" smtClean="0"/>
              <a:t> </a:t>
            </a:r>
            <a:r>
              <a:rPr lang="sl-SI" dirty="0" err="1" smtClean="0"/>
              <a:t>calligraphy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Hagia</a:t>
            </a:r>
            <a:r>
              <a:rPr lang="sl-SI" dirty="0" smtClean="0"/>
              <a:t> </a:t>
            </a:r>
            <a:r>
              <a:rPr lang="sl-SI" dirty="0" err="1" smtClean="0"/>
              <a:t>Sophia</a:t>
            </a:r>
            <a:r>
              <a:rPr lang="sl-SI" dirty="0" smtClean="0"/>
              <a:t>, Istanbul</a:t>
            </a:r>
            <a:endParaRPr lang="sl-SI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04" y="2019611"/>
            <a:ext cx="6976047" cy="463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upload.wikimedia.org/wikipedia/commons/thumb/9/93/Basmalah-1wm.svg/220px-Basmalah-1w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7" y="1052736"/>
            <a:ext cx="4209220" cy="49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Example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Chinese</a:t>
            </a:r>
            <a:r>
              <a:rPr lang="sl-SI" dirty="0" smtClean="0"/>
              <a:t> </a:t>
            </a:r>
            <a:r>
              <a:rPr lang="sl-SI" dirty="0" err="1" smtClean="0"/>
              <a:t>calligraphy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Wang</a:t>
            </a:r>
            <a:r>
              <a:rPr lang="sl-SI" dirty="0"/>
              <a:t> </a:t>
            </a:r>
            <a:r>
              <a:rPr lang="sl-SI" dirty="0" err="1"/>
              <a:t>Xianzhi</a:t>
            </a:r>
            <a:r>
              <a:rPr lang="sl-SI" dirty="0"/>
              <a:t> </a:t>
            </a:r>
          </a:p>
          <a:p>
            <a:r>
              <a:rPr lang="sl-SI" dirty="0" smtClean="0"/>
              <a:t>344 AD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12084" r="27496" b="17291"/>
          <a:stretch/>
        </p:blipFill>
        <p:spPr bwMode="auto">
          <a:xfrm>
            <a:off x="2915816" y="2060848"/>
            <a:ext cx="5373548" cy="45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Examples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European</a:t>
            </a:r>
            <a:r>
              <a:rPr lang="sl-SI" dirty="0" smtClean="0"/>
              <a:t> </a:t>
            </a:r>
            <a:r>
              <a:rPr lang="sl-SI" dirty="0" err="1" smtClean="0"/>
              <a:t>calligraphy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Bible</a:t>
            </a:r>
            <a:endParaRPr lang="sl-SI" dirty="0" smtClean="0"/>
          </a:p>
          <a:p>
            <a:r>
              <a:rPr lang="sl-SI" dirty="0" smtClean="0"/>
              <a:t>AD 1407</a:t>
            </a:r>
          </a:p>
          <a:p>
            <a:r>
              <a:rPr lang="sl-SI" dirty="0" err="1" smtClean="0"/>
              <a:t>Gothic</a:t>
            </a:r>
            <a:r>
              <a:rPr lang="sl-SI" dirty="0" smtClean="0"/>
              <a:t>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</a:t>
            </a:r>
            <a:r>
              <a:rPr lang="sl-SI" dirty="0" err="1" smtClean="0"/>
              <a:t>font</a:t>
            </a:r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6416444" cy="432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477200" cy="553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5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 descr="C:\Users\Andrea\Desktop\SENSES CALLIGRAPHY\aromati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1" b="70067"/>
          <a:stretch/>
        </p:blipFill>
        <p:spPr bwMode="auto">
          <a:xfrm>
            <a:off x="35536" y="188640"/>
            <a:ext cx="5170539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ea\Desktop\SENSES CALLIGRAPHY\stick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4" b="44692"/>
          <a:stretch/>
        </p:blipFill>
        <p:spPr bwMode="auto">
          <a:xfrm>
            <a:off x="4400683" y="3501008"/>
            <a:ext cx="4683842" cy="31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392904" y="188640"/>
            <a:ext cx="3665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err="1" smtClean="0">
                <a:solidFill>
                  <a:srgbClr val="7030A0"/>
                </a:solidFill>
              </a:rPr>
              <a:t>Gothic</a:t>
            </a:r>
            <a:r>
              <a:rPr lang="sl-SI" sz="3600" b="1" dirty="0" smtClean="0">
                <a:solidFill>
                  <a:srgbClr val="7030A0"/>
                </a:solidFill>
              </a:rPr>
              <a:t> </a:t>
            </a:r>
            <a:r>
              <a:rPr lang="sl-SI" sz="3600" b="1" dirty="0" err="1" smtClean="0">
                <a:solidFill>
                  <a:srgbClr val="7030A0"/>
                </a:solidFill>
              </a:rPr>
              <a:t>font</a:t>
            </a:r>
            <a:endParaRPr lang="sl-SI" sz="3600" b="1" dirty="0" smtClean="0">
              <a:solidFill>
                <a:srgbClr val="7030A0"/>
              </a:solidFill>
            </a:endParaRPr>
          </a:p>
          <a:p>
            <a:r>
              <a:rPr lang="sl-SI" sz="3600" b="1" dirty="0" err="1" smtClean="0">
                <a:solidFill>
                  <a:srgbClr val="7030A0"/>
                </a:solidFill>
              </a:rPr>
              <a:t>Square</a:t>
            </a:r>
            <a:r>
              <a:rPr lang="sl-SI" sz="3600" b="1" dirty="0" smtClean="0">
                <a:solidFill>
                  <a:srgbClr val="7030A0"/>
                </a:solidFill>
              </a:rPr>
              <a:t> </a:t>
            </a:r>
            <a:r>
              <a:rPr lang="sl-SI" sz="3600" b="1" dirty="0" err="1" smtClean="0">
                <a:solidFill>
                  <a:srgbClr val="7030A0"/>
                </a:solidFill>
              </a:rPr>
              <a:t>letters</a:t>
            </a:r>
            <a:endParaRPr lang="sl-SI" sz="3600" b="1" dirty="0" smtClean="0">
              <a:solidFill>
                <a:srgbClr val="7030A0"/>
              </a:solidFill>
            </a:endParaRPr>
          </a:p>
          <a:p>
            <a:r>
              <a:rPr lang="sl-SI" sz="3600" b="1" dirty="0" err="1" smtClean="0">
                <a:solidFill>
                  <a:srgbClr val="7030A0"/>
                </a:solidFill>
              </a:rPr>
              <a:t>slow</a:t>
            </a:r>
            <a:endParaRPr lang="sl-SI" sz="3600" b="1" dirty="0">
              <a:solidFill>
                <a:srgbClr val="7030A0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23528" y="3502103"/>
            <a:ext cx="3665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err="1" smtClean="0">
                <a:solidFill>
                  <a:srgbClr val="7030A0"/>
                </a:solidFill>
              </a:rPr>
              <a:t>Italic</a:t>
            </a:r>
            <a:r>
              <a:rPr lang="sl-SI" sz="3600" b="1" dirty="0" smtClean="0">
                <a:solidFill>
                  <a:srgbClr val="7030A0"/>
                </a:solidFill>
              </a:rPr>
              <a:t> </a:t>
            </a:r>
            <a:r>
              <a:rPr lang="sl-SI" sz="3600" b="1" dirty="0" err="1" smtClean="0">
                <a:solidFill>
                  <a:srgbClr val="7030A0"/>
                </a:solidFill>
              </a:rPr>
              <a:t>font</a:t>
            </a:r>
            <a:endParaRPr lang="sl-SI" sz="3600" b="1" dirty="0" smtClean="0">
              <a:solidFill>
                <a:srgbClr val="7030A0"/>
              </a:solidFill>
            </a:endParaRPr>
          </a:p>
          <a:p>
            <a:r>
              <a:rPr lang="sl-SI" sz="3600" b="1" dirty="0" err="1" smtClean="0">
                <a:solidFill>
                  <a:srgbClr val="7030A0"/>
                </a:solidFill>
              </a:rPr>
              <a:t>Rounded</a:t>
            </a:r>
            <a:r>
              <a:rPr lang="sl-SI" sz="3600" b="1" dirty="0" smtClean="0">
                <a:solidFill>
                  <a:srgbClr val="7030A0"/>
                </a:solidFill>
              </a:rPr>
              <a:t> </a:t>
            </a:r>
            <a:r>
              <a:rPr lang="sl-SI" sz="3600" b="1" dirty="0" err="1" smtClean="0">
                <a:solidFill>
                  <a:srgbClr val="7030A0"/>
                </a:solidFill>
              </a:rPr>
              <a:t>letters</a:t>
            </a:r>
            <a:endParaRPr lang="sl-SI" sz="3600" b="1" dirty="0" smtClean="0">
              <a:solidFill>
                <a:srgbClr val="7030A0"/>
              </a:solidFill>
            </a:endParaRPr>
          </a:p>
          <a:p>
            <a:r>
              <a:rPr lang="sl-SI" sz="3600" b="1" dirty="0" err="1" smtClean="0">
                <a:solidFill>
                  <a:srgbClr val="7030A0"/>
                </a:solidFill>
              </a:rPr>
              <a:t>faster</a:t>
            </a:r>
            <a:endParaRPr lang="sl-SI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/>
              <a:t>Handout</a:t>
            </a:r>
            <a:r>
              <a:rPr lang="sl-SI" dirty="0" smtClean="0"/>
              <a:t> </a:t>
            </a:r>
            <a:r>
              <a:rPr lang="sl-SI" dirty="0" err="1" smtClean="0"/>
              <a:t>ex</a:t>
            </a:r>
            <a:r>
              <a:rPr lang="sl-SI" dirty="0" smtClean="0"/>
              <a:t>. 4</a:t>
            </a:r>
            <a:br>
              <a:rPr lang="sl-SI" dirty="0" smtClean="0"/>
            </a:br>
            <a:r>
              <a:rPr lang="sl-SI" dirty="0" err="1" smtClean="0"/>
              <a:t>Be</a:t>
            </a:r>
            <a:r>
              <a:rPr lang="sl-SI" dirty="0" smtClean="0"/>
              <a:t> a </a:t>
            </a:r>
            <a:r>
              <a:rPr lang="sl-SI" dirty="0" err="1" smtClean="0"/>
              <a:t>calligrapher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On </a:t>
            </a:r>
            <a:r>
              <a:rPr lang="sl-SI" dirty="0" err="1" smtClean="0"/>
              <a:t>your</a:t>
            </a:r>
            <a:r>
              <a:rPr lang="sl-SI" dirty="0" smtClean="0"/>
              <a:t> </a:t>
            </a:r>
            <a:r>
              <a:rPr lang="sl-SI" dirty="0" err="1" smtClean="0"/>
              <a:t>handout</a:t>
            </a:r>
            <a:r>
              <a:rPr lang="sl-SI" dirty="0" smtClean="0"/>
              <a:t> </a:t>
            </a:r>
            <a:r>
              <a:rPr lang="sl-SI" dirty="0" err="1" smtClean="0"/>
              <a:t>select</a:t>
            </a:r>
            <a:r>
              <a:rPr lang="sl-SI" dirty="0" smtClean="0"/>
              <a:t> one </a:t>
            </a:r>
            <a:r>
              <a:rPr lang="sl-SI" dirty="0" err="1" smtClean="0"/>
              <a:t>font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practice</a:t>
            </a:r>
            <a:r>
              <a:rPr lang="sl-SI" dirty="0" smtClean="0"/>
              <a:t> it on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paper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When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master</a:t>
            </a:r>
            <a:r>
              <a:rPr lang="sl-SI" dirty="0" smtClean="0"/>
              <a:t> it,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will</a:t>
            </a:r>
            <a:r>
              <a:rPr lang="sl-SI" dirty="0" smtClean="0"/>
              <a:t> </a:t>
            </a:r>
            <a:r>
              <a:rPr lang="sl-SI" dirty="0" err="1" smtClean="0"/>
              <a:t>write</a:t>
            </a:r>
            <a:r>
              <a:rPr lang="sl-SI" dirty="0" smtClean="0"/>
              <a:t> on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gingerbread</a:t>
            </a:r>
            <a:r>
              <a:rPr lang="sl-SI" dirty="0" smtClean="0"/>
              <a:t> </a:t>
            </a:r>
            <a:r>
              <a:rPr lang="sl-SI" dirty="0" err="1" smtClean="0"/>
              <a:t>biscuit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Be</a:t>
            </a:r>
            <a:r>
              <a:rPr lang="sl-SI" dirty="0" smtClean="0"/>
              <a:t> </a:t>
            </a:r>
            <a:r>
              <a:rPr lang="sl-SI" dirty="0" err="1" smtClean="0"/>
              <a:t>careful</a:t>
            </a:r>
            <a:r>
              <a:rPr lang="sl-SI" dirty="0" smtClean="0"/>
              <a:t>.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only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sl-SI" dirty="0" smtClean="0"/>
              <a:t> one go.</a:t>
            </a:r>
          </a:p>
          <a:p>
            <a:r>
              <a:rPr lang="sl-SI" dirty="0" err="1" smtClean="0"/>
              <a:t>Good</a:t>
            </a:r>
            <a:r>
              <a:rPr lang="sl-SI" dirty="0" smtClean="0"/>
              <a:t> </a:t>
            </a:r>
            <a:r>
              <a:rPr lang="sl-SI" dirty="0" err="1" smtClean="0"/>
              <a:t>luck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30397"/>
            <a:ext cx="2364781" cy="328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/>
          <a:stretch/>
        </p:blipFill>
        <p:spPr bwMode="auto">
          <a:xfrm>
            <a:off x="1115616" y="235974"/>
            <a:ext cx="4680520" cy="6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8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Thank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 </a:t>
            </a:r>
            <a:r>
              <a:rPr lang="sl-SI" dirty="0" err="1" smtClean="0"/>
              <a:t>hope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sl-SI" dirty="0" smtClean="0"/>
              <a:t> </a:t>
            </a:r>
            <a:r>
              <a:rPr lang="sl-SI" dirty="0" err="1" smtClean="0"/>
              <a:t>enjoyed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lesson</a:t>
            </a:r>
            <a:r>
              <a:rPr lang="sl-SI" smtClean="0"/>
              <a:t>.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8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/>
              <a:t>What</a:t>
            </a:r>
            <a:r>
              <a:rPr lang="sl-SI" dirty="0"/>
              <a:t> </a:t>
            </a:r>
            <a:r>
              <a:rPr lang="sl-SI" dirty="0" err="1"/>
              <a:t>senses</a:t>
            </a:r>
            <a:r>
              <a:rPr lang="sl-SI" dirty="0"/>
              <a:t> </a:t>
            </a:r>
            <a:r>
              <a:rPr lang="sl-SI" dirty="0" err="1"/>
              <a:t>have</a:t>
            </a:r>
            <a:r>
              <a:rPr lang="sl-SI" dirty="0"/>
              <a:t> </a:t>
            </a:r>
            <a:r>
              <a:rPr lang="sl-SI" dirty="0" err="1"/>
              <a:t>we</a:t>
            </a:r>
            <a:r>
              <a:rPr lang="sl-SI" dirty="0"/>
              <a:t> </a:t>
            </a:r>
            <a:r>
              <a:rPr lang="sl-SI" dirty="0" err="1"/>
              <a:t>got</a:t>
            </a:r>
            <a:r>
              <a:rPr lang="sl-SI" dirty="0"/>
              <a:t>?</a:t>
            </a:r>
            <a:br>
              <a:rPr lang="sl-SI" dirty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lvl="2"/>
            <a:r>
              <a:rPr lang="sl-SI" sz="3600" dirty="0" smtClean="0"/>
              <a:t>HEAR		</a:t>
            </a:r>
          </a:p>
          <a:p>
            <a:pPr marL="914400" lvl="2" indent="0">
              <a:buNone/>
            </a:pPr>
            <a:r>
              <a:rPr lang="sl-SI" sz="3600" dirty="0" smtClean="0"/>
              <a:t>		</a:t>
            </a:r>
          </a:p>
          <a:p>
            <a:pPr lvl="2"/>
            <a:r>
              <a:rPr lang="sl-SI" sz="3600" dirty="0" smtClean="0"/>
              <a:t>FEEL</a:t>
            </a:r>
          </a:p>
          <a:p>
            <a:pPr lvl="2"/>
            <a:endParaRPr lang="sl-SI" sz="3600" dirty="0" smtClean="0"/>
          </a:p>
          <a:p>
            <a:pPr lvl="2"/>
            <a:r>
              <a:rPr lang="sl-SI" sz="3600" dirty="0" smtClean="0"/>
              <a:t>SMELL</a:t>
            </a:r>
          </a:p>
          <a:p>
            <a:pPr lvl="2"/>
            <a:endParaRPr lang="sl-SI" sz="3600" dirty="0" smtClean="0"/>
          </a:p>
          <a:p>
            <a:pPr lvl="2"/>
            <a:r>
              <a:rPr lang="sl-SI" sz="3600" dirty="0" smtClean="0"/>
              <a:t>SEE</a:t>
            </a:r>
            <a:endParaRPr lang="sl-SI" sz="3600" dirty="0"/>
          </a:p>
        </p:txBody>
      </p:sp>
      <p:pic>
        <p:nvPicPr>
          <p:cNvPr id="7170" name="Picture 2" descr="C:\Users\Andrea\Dropbox\Camera Uploads\2015-11-10 18.17.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t="20641" r="59785" b="73747"/>
          <a:stretch/>
        </p:blipFill>
        <p:spPr bwMode="auto">
          <a:xfrm>
            <a:off x="3226228" y="4941168"/>
            <a:ext cx="1047135" cy="5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25968" r="12913" b="28581"/>
          <a:stretch/>
        </p:blipFill>
        <p:spPr bwMode="auto">
          <a:xfrm>
            <a:off x="3344216" y="3392333"/>
            <a:ext cx="811161" cy="73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E:\Slike\KAREN\do 1 leto\5 do 6 mesecev\berto-april-07 0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6" t="49082" r="48373" b="41380"/>
          <a:stretch/>
        </p:blipFill>
        <p:spPr bwMode="auto">
          <a:xfrm>
            <a:off x="2913091" y="908720"/>
            <a:ext cx="836706" cy="12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67732" r="40010"/>
          <a:stretch/>
        </p:blipFill>
        <p:spPr bwMode="auto">
          <a:xfrm>
            <a:off x="4273363" y="2303855"/>
            <a:ext cx="1526104" cy="9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Slike\KAREN\do 1 leto\11 do 12 mesecev\1 leto 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 t="62043"/>
          <a:stretch/>
        </p:blipFill>
        <p:spPr bwMode="auto">
          <a:xfrm>
            <a:off x="6732240" y="1675980"/>
            <a:ext cx="2112076" cy="8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891662" y="1029649"/>
            <a:ext cx="288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TASTE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17639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11593" r="21776" b="6149"/>
          <a:stretch/>
        </p:blipFill>
        <p:spPr bwMode="auto">
          <a:xfrm>
            <a:off x="10364" y="5600"/>
            <a:ext cx="9133636" cy="70318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4" name="Zaobljeni pravokotnik 3"/>
          <p:cNvSpPr/>
          <p:nvPr/>
        </p:nvSpPr>
        <p:spPr>
          <a:xfrm>
            <a:off x="15546" y="404664"/>
            <a:ext cx="1681316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Zaobljeni pravokotnik 6"/>
          <p:cNvSpPr/>
          <p:nvPr/>
        </p:nvSpPr>
        <p:spPr>
          <a:xfrm>
            <a:off x="7462684" y="188640"/>
            <a:ext cx="1681316" cy="38884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Zaobljeni pravokotnik 7"/>
          <p:cNvSpPr/>
          <p:nvPr/>
        </p:nvSpPr>
        <p:spPr>
          <a:xfrm>
            <a:off x="840658" y="4869160"/>
            <a:ext cx="1681316" cy="21669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Zaobljeni pravokotnik 8"/>
          <p:cNvSpPr/>
          <p:nvPr/>
        </p:nvSpPr>
        <p:spPr>
          <a:xfrm>
            <a:off x="7092280" y="4581128"/>
            <a:ext cx="1681316" cy="15841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57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SENSES – </a:t>
            </a:r>
            <a:r>
              <a:rPr lang="sl-SI" dirty="0" err="1" smtClean="0"/>
              <a:t>handout</a:t>
            </a:r>
            <a:r>
              <a:rPr lang="sl-SI" dirty="0" smtClean="0"/>
              <a:t> </a:t>
            </a:r>
            <a:r>
              <a:rPr lang="sl-SI" dirty="0" err="1" smtClean="0"/>
              <a:t>ex.1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Complete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map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translate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words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Which</a:t>
            </a:r>
            <a:r>
              <a:rPr lang="sl-SI" dirty="0" smtClean="0"/>
              <a:t> </a:t>
            </a:r>
            <a:r>
              <a:rPr lang="sl-SI" dirty="0" err="1" smtClean="0"/>
              <a:t>sense</a:t>
            </a:r>
            <a:r>
              <a:rPr lang="sl-SI" dirty="0" smtClean="0"/>
              <a:t> is not in </a:t>
            </a:r>
            <a:r>
              <a:rPr lang="sl-SI" dirty="0" err="1" smtClean="0"/>
              <a:t>the</a:t>
            </a:r>
            <a:r>
              <a:rPr lang="sl-SI" dirty="0" smtClean="0"/>
              <a:t> diagram?</a:t>
            </a:r>
          </a:p>
          <a:p>
            <a:r>
              <a:rPr lang="sl-SI" dirty="0" err="1" smtClean="0"/>
              <a:t>Which</a:t>
            </a:r>
            <a:r>
              <a:rPr lang="sl-SI" dirty="0" smtClean="0"/>
              <a:t> taste is not in </a:t>
            </a:r>
            <a:r>
              <a:rPr lang="sl-SI" dirty="0" err="1" smtClean="0"/>
              <a:t>the</a:t>
            </a:r>
            <a:r>
              <a:rPr lang="sl-SI" dirty="0" smtClean="0"/>
              <a:t> diagram?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092280" y="2204864"/>
            <a:ext cx="1119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C00000"/>
                </a:solidFill>
              </a:rPr>
              <a:t>HEAR</a:t>
            </a:r>
            <a:endParaRPr lang="sl-SI" sz="3200" b="1" dirty="0">
              <a:solidFill>
                <a:srgbClr val="C0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6685168" y="2811497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C00000"/>
                </a:solidFill>
              </a:rPr>
              <a:t>SOUR</a:t>
            </a:r>
            <a:endParaRPr lang="sl-SI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Give</a:t>
            </a:r>
            <a:r>
              <a:rPr lang="sl-SI" dirty="0" smtClean="0"/>
              <a:t> </a:t>
            </a:r>
            <a:r>
              <a:rPr lang="sl-SI" dirty="0" err="1" smtClean="0"/>
              <a:t>examples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             </a:t>
            </a:r>
            <a:r>
              <a:rPr lang="sl-SI" dirty="0" err="1" smtClean="0"/>
              <a:t>which</a:t>
            </a:r>
            <a:r>
              <a:rPr lang="sl-SI" dirty="0" smtClean="0"/>
              <a:t> are: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691"/>
            <a:ext cx="1724050" cy="102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96013"/>
            <a:ext cx="6768752" cy="478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ipsa 3"/>
          <p:cNvSpPr/>
          <p:nvPr/>
        </p:nvSpPr>
        <p:spPr>
          <a:xfrm>
            <a:off x="3779912" y="1596013"/>
            <a:ext cx="2088232" cy="1256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5875119" y="1586008"/>
            <a:ext cx="2088232" cy="1256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761798" y="3005336"/>
            <a:ext cx="2088232" cy="1256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2939826" y="3005336"/>
            <a:ext cx="2088232" cy="1256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/>
          <p:cNvSpPr/>
          <p:nvPr/>
        </p:nvSpPr>
        <p:spPr>
          <a:xfrm>
            <a:off x="5422653" y="3789040"/>
            <a:ext cx="2088232" cy="1256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/>
          <p:cNvSpPr/>
          <p:nvPr/>
        </p:nvSpPr>
        <p:spPr>
          <a:xfrm>
            <a:off x="2056922" y="4869160"/>
            <a:ext cx="2088232" cy="1256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/>
          <p:cNvSpPr/>
          <p:nvPr/>
        </p:nvSpPr>
        <p:spPr>
          <a:xfrm>
            <a:off x="4680012" y="5124406"/>
            <a:ext cx="2088232" cy="1256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82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err="1" smtClean="0"/>
              <a:t>Sometimes</a:t>
            </a:r>
            <a:r>
              <a:rPr lang="sl-SI" dirty="0" smtClean="0"/>
              <a:t>, </a:t>
            </a:r>
            <a:r>
              <a:rPr lang="sl-SI" dirty="0" err="1" smtClean="0"/>
              <a:t>especially</a:t>
            </a:r>
            <a:r>
              <a:rPr lang="sl-SI" dirty="0" smtClean="0"/>
              <a:t> at </a:t>
            </a:r>
            <a:r>
              <a:rPr lang="sl-SI" dirty="0" err="1" smtClean="0"/>
              <a:t>Christmas</a:t>
            </a:r>
            <a:r>
              <a:rPr lang="sl-SI" dirty="0" smtClean="0"/>
              <a:t> </a:t>
            </a:r>
            <a:r>
              <a:rPr lang="sl-SI" dirty="0" err="1" smtClean="0"/>
              <a:t>we</a:t>
            </a:r>
            <a:r>
              <a:rPr lang="sl-SI" dirty="0" smtClean="0"/>
              <a:t> make </a:t>
            </a:r>
            <a:r>
              <a:rPr lang="sl-SI" dirty="0" err="1"/>
              <a:t>gingerbread</a:t>
            </a:r>
            <a:r>
              <a:rPr lang="sl-SI" dirty="0"/>
              <a:t> </a:t>
            </a:r>
            <a:r>
              <a:rPr lang="sl-SI" dirty="0" err="1"/>
              <a:t>biscuits</a:t>
            </a:r>
            <a:r>
              <a:rPr lang="sl-SI" dirty="0"/>
              <a:t> </a:t>
            </a:r>
            <a:r>
              <a:rPr lang="sl-SI" dirty="0" smtClean="0"/>
              <a:t>.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need</a:t>
            </a:r>
            <a:r>
              <a:rPr lang="sl-SI" dirty="0" smtClean="0"/>
              <a:t>:</a:t>
            </a:r>
          </a:p>
          <a:p>
            <a:pPr lvl="1"/>
            <a:r>
              <a:rPr lang="sl-SI" sz="3200" b="1" dirty="0" err="1" smtClean="0">
                <a:solidFill>
                  <a:srgbClr val="C00000"/>
                </a:solidFill>
              </a:rPr>
              <a:t>Flour</a:t>
            </a:r>
            <a:endParaRPr lang="sl-SI" sz="3200" b="1" dirty="0" smtClean="0">
              <a:solidFill>
                <a:srgbClr val="C00000"/>
              </a:solidFill>
            </a:endParaRPr>
          </a:p>
          <a:p>
            <a:pPr lvl="1"/>
            <a:r>
              <a:rPr lang="sl-SI" sz="3200" b="1" dirty="0" err="1" smtClean="0">
                <a:solidFill>
                  <a:srgbClr val="C00000"/>
                </a:solidFill>
              </a:rPr>
              <a:t>Sugar</a:t>
            </a:r>
            <a:endParaRPr lang="sl-SI" sz="3200" b="1" dirty="0" smtClean="0">
              <a:solidFill>
                <a:srgbClr val="C00000"/>
              </a:solidFill>
            </a:endParaRPr>
          </a:p>
          <a:p>
            <a:pPr lvl="1"/>
            <a:r>
              <a:rPr lang="sl-SI" sz="3200" b="1" dirty="0" err="1" smtClean="0">
                <a:solidFill>
                  <a:srgbClr val="C00000"/>
                </a:solidFill>
              </a:rPr>
              <a:t>Cocoa</a:t>
            </a:r>
            <a:r>
              <a:rPr lang="sl-SI" sz="3200" b="1" dirty="0" smtClean="0">
                <a:solidFill>
                  <a:srgbClr val="C00000"/>
                </a:solidFill>
              </a:rPr>
              <a:t> </a:t>
            </a:r>
            <a:r>
              <a:rPr lang="sl-SI" sz="3200" b="1" dirty="0" err="1" smtClean="0">
                <a:solidFill>
                  <a:srgbClr val="C00000"/>
                </a:solidFill>
              </a:rPr>
              <a:t>powder</a:t>
            </a:r>
            <a:endParaRPr lang="sl-SI" sz="3200" b="1" dirty="0" smtClean="0">
              <a:solidFill>
                <a:srgbClr val="C00000"/>
              </a:solidFill>
            </a:endParaRPr>
          </a:p>
          <a:p>
            <a:pPr lvl="1"/>
            <a:r>
              <a:rPr lang="sl-SI" sz="3200" b="1" dirty="0" err="1" smtClean="0">
                <a:solidFill>
                  <a:srgbClr val="C00000"/>
                </a:solidFill>
              </a:rPr>
              <a:t>Butter</a:t>
            </a:r>
            <a:endParaRPr lang="sl-SI" sz="3200" b="1" dirty="0" smtClean="0">
              <a:solidFill>
                <a:srgbClr val="C00000"/>
              </a:solidFill>
            </a:endParaRPr>
          </a:p>
          <a:p>
            <a:pPr lvl="1"/>
            <a:r>
              <a:rPr lang="sl-SI" sz="3200" b="1" dirty="0" err="1" smtClean="0">
                <a:solidFill>
                  <a:srgbClr val="C00000"/>
                </a:solidFill>
              </a:rPr>
              <a:t>Honey</a:t>
            </a:r>
            <a:endParaRPr lang="sl-SI" sz="3200" b="1" dirty="0" smtClean="0">
              <a:solidFill>
                <a:srgbClr val="C00000"/>
              </a:solidFill>
            </a:endParaRPr>
          </a:p>
          <a:p>
            <a:pPr lvl="1"/>
            <a:r>
              <a:rPr lang="sl-SI" sz="3200" b="1" dirty="0" err="1" smtClean="0">
                <a:solidFill>
                  <a:srgbClr val="C00000"/>
                </a:solidFill>
              </a:rPr>
              <a:t>Cinnamon</a:t>
            </a:r>
            <a:endParaRPr lang="sl-SI" sz="3200" b="1" dirty="0" smtClean="0">
              <a:solidFill>
                <a:srgbClr val="C00000"/>
              </a:solidFill>
            </a:endParaRPr>
          </a:p>
          <a:p>
            <a:pPr lvl="1"/>
            <a:r>
              <a:rPr lang="sl-SI" sz="3200" b="1" dirty="0" err="1" smtClean="0">
                <a:solidFill>
                  <a:srgbClr val="C00000"/>
                </a:solidFill>
              </a:rPr>
              <a:t>salt</a:t>
            </a:r>
            <a:endParaRPr lang="sl-SI" sz="3200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8757" r="20417" b="11887"/>
          <a:stretch/>
        </p:blipFill>
        <p:spPr bwMode="auto">
          <a:xfrm>
            <a:off x="5545394" y="2315497"/>
            <a:ext cx="2418735" cy="302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2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/>
          <a:lstStyle/>
          <a:p>
            <a:r>
              <a:rPr lang="sl-SI" dirty="0" err="1" smtClean="0"/>
              <a:t>Handout</a:t>
            </a:r>
            <a:r>
              <a:rPr lang="sl-SI" dirty="0" smtClean="0"/>
              <a:t> </a:t>
            </a:r>
            <a:r>
              <a:rPr lang="sl-SI" dirty="0" err="1" smtClean="0"/>
              <a:t>ex</a:t>
            </a:r>
            <a:r>
              <a:rPr lang="sl-SI" dirty="0" smtClean="0"/>
              <a:t>. 2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At </a:t>
            </a:r>
            <a:r>
              <a:rPr lang="sl-SI" dirty="0" err="1" smtClean="0"/>
              <a:t>the</a:t>
            </a:r>
            <a:r>
              <a:rPr lang="sl-SI" dirty="0" smtClean="0"/>
              <a:t> back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classroom</a:t>
            </a:r>
            <a:r>
              <a:rPr lang="sl-SI" dirty="0" smtClean="0"/>
              <a:t> are </a:t>
            </a:r>
            <a:r>
              <a:rPr lang="sl-SI" dirty="0" err="1" smtClean="0"/>
              <a:t>food</a:t>
            </a:r>
            <a:r>
              <a:rPr lang="sl-SI" dirty="0" smtClean="0"/>
              <a:t> </a:t>
            </a:r>
            <a:r>
              <a:rPr lang="sl-SI" dirty="0" err="1" smtClean="0"/>
              <a:t>items</a:t>
            </a:r>
            <a:r>
              <a:rPr lang="sl-SI" dirty="0" smtClean="0"/>
              <a:t>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use</a:t>
            </a:r>
            <a:r>
              <a:rPr lang="sl-SI" dirty="0" smtClean="0"/>
              <a:t> to make </a:t>
            </a:r>
            <a:r>
              <a:rPr lang="sl-SI" dirty="0" err="1" smtClean="0"/>
              <a:t>gingerbread</a:t>
            </a:r>
            <a:r>
              <a:rPr lang="sl-SI" dirty="0" smtClean="0"/>
              <a:t> </a:t>
            </a:r>
            <a:r>
              <a:rPr lang="sl-SI" dirty="0" err="1" smtClean="0"/>
              <a:t>biscuits</a:t>
            </a:r>
            <a:r>
              <a:rPr lang="sl-SI" dirty="0" smtClean="0"/>
              <a:t> </a:t>
            </a:r>
            <a:r>
              <a:rPr lang="sl-SI" dirty="0" err="1" smtClean="0"/>
              <a:t>from</a:t>
            </a:r>
            <a:r>
              <a:rPr lang="sl-SI" dirty="0" smtClean="0"/>
              <a:t>. Use </a:t>
            </a:r>
            <a:r>
              <a:rPr lang="sl-SI" dirty="0" err="1" smtClean="0"/>
              <a:t>your</a:t>
            </a:r>
            <a:r>
              <a:rPr lang="sl-SI" dirty="0" smtClean="0"/>
              <a:t> </a:t>
            </a:r>
            <a:r>
              <a:rPr lang="sl-SI" dirty="0" err="1" smtClean="0"/>
              <a:t>handout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all</a:t>
            </a:r>
            <a:r>
              <a:rPr lang="sl-SI" dirty="0" smtClean="0"/>
              <a:t> </a:t>
            </a:r>
            <a:r>
              <a:rPr lang="sl-SI" dirty="0" err="1" smtClean="0"/>
              <a:t>your</a:t>
            </a:r>
            <a:r>
              <a:rPr lang="sl-SI" dirty="0" smtClean="0"/>
              <a:t> </a:t>
            </a:r>
            <a:r>
              <a:rPr lang="sl-SI" dirty="0" err="1" smtClean="0"/>
              <a:t>senses</a:t>
            </a:r>
            <a:r>
              <a:rPr lang="sl-SI" dirty="0" smtClean="0"/>
              <a:t> to </a:t>
            </a:r>
            <a:r>
              <a:rPr lang="sl-SI" dirty="0" err="1" smtClean="0"/>
              <a:t>fill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charts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If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are </a:t>
            </a:r>
            <a:r>
              <a:rPr lang="sl-SI" dirty="0" err="1" smtClean="0"/>
              <a:t>allergic</a:t>
            </a:r>
            <a:r>
              <a:rPr lang="sl-SI" dirty="0" smtClean="0"/>
              <a:t> to </a:t>
            </a:r>
            <a:r>
              <a:rPr lang="sl-SI" dirty="0" err="1" smtClean="0"/>
              <a:t>any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these</a:t>
            </a:r>
            <a:r>
              <a:rPr lang="sl-SI" dirty="0" smtClean="0"/>
              <a:t>, </a:t>
            </a:r>
            <a:r>
              <a:rPr lang="sl-SI" dirty="0" err="1" smtClean="0"/>
              <a:t>please</a:t>
            </a:r>
            <a:r>
              <a:rPr lang="sl-SI" dirty="0" smtClean="0"/>
              <a:t> do not taste!</a:t>
            </a:r>
          </a:p>
          <a:p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sl-SI" dirty="0" smtClean="0"/>
              <a:t> 5 </a:t>
            </a:r>
            <a:r>
              <a:rPr lang="sl-SI" dirty="0" err="1" smtClean="0"/>
              <a:t>minutes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3051"/>
            <a:ext cx="35242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72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/>
              <a:t>Handout</a:t>
            </a:r>
            <a:r>
              <a:rPr lang="sl-SI" dirty="0" smtClean="0"/>
              <a:t> </a:t>
            </a:r>
            <a:r>
              <a:rPr lang="sl-SI" dirty="0" err="1" smtClean="0"/>
              <a:t>ex</a:t>
            </a:r>
            <a:r>
              <a:rPr lang="sl-SI" dirty="0" smtClean="0"/>
              <a:t>. 3</a:t>
            </a:r>
            <a:br>
              <a:rPr lang="sl-SI" dirty="0" smtClean="0"/>
            </a:br>
            <a:r>
              <a:rPr lang="sl-SI" dirty="0" smtClean="0"/>
              <a:t>PREPARE TO REPORT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Vanilla sugar </a:t>
            </a:r>
            <a:r>
              <a:rPr lang="en-US" sz="4400" b="1" dirty="0">
                <a:solidFill>
                  <a:srgbClr val="FF0000"/>
                </a:solidFill>
              </a:rPr>
              <a:t>is </a:t>
            </a:r>
            <a:r>
              <a:rPr lang="en-US" sz="4400" dirty="0"/>
              <a:t>grainy and it is aromatic. It </a:t>
            </a:r>
            <a:r>
              <a:rPr lang="en-US" sz="4400" b="1" dirty="0">
                <a:solidFill>
                  <a:srgbClr val="FF0000"/>
                </a:solidFill>
              </a:rPr>
              <a:t>tastes</a:t>
            </a:r>
            <a:r>
              <a:rPr lang="en-US" sz="4400" dirty="0"/>
              <a:t> sweet. </a:t>
            </a:r>
            <a:r>
              <a:rPr lang="en-US" sz="4400" b="1" dirty="0">
                <a:solidFill>
                  <a:srgbClr val="FF0000"/>
                </a:solidFill>
              </a:rPr>
              <a:t>It is </a:t>
            </a:r>
            <a:r>
              <a:rPr lang="en-US" sz="4400" dirty="0"/>
              <a:t>white</a:t>
            </a:r>
            <a:r>
              <a:rPr lang="en-US" sz="4400" dirty="0" smtClean="0"/>
              <a:t>.</a:t>
            </a:r>
            <a:endParaRPr lang="sl-SI" sz="4400" dirty="0" smtClean="0"/>
          </a:p>
          <a:p>
            <a:r>
              <a:rPr lang="sl-SI" sz="4400" dirty="0" err="1" smtClean="0"/>
              <a:t>Salt</a:t>
            </a:r>
            <a:r>
              <a:rPr lang="sl-SI" sz="4400" dirty="0" smtClean="0"/>
              <a:t> </a:t>
            </a:r>
            <a:r>
              <a:rPr lang="sl-SI" sz="4400" b="1" dirty="0" smtClean="0">
                <a:solidFill>
                  <a:srgbClr val="FF0000"/>
                </a:solidFill>
              </a:rPr>
              <a:t>is not </a:t>
            </a:r>
            <a:r>
              <a:rPr lang="sl-SI" sz="4400" dirty="0" err="1" smtClean="0"/>
              <a:t>aromatic</a:t>
            </a:r>
            <a:r>
              <a:rPr lang="sl-SI" sz="4400" dirty="0" smtClean="0"/>
              <a:t>.</a:t>
            </a:r>
          </a:p>
          <a:p>
            <a:r>
              <a:rPr lang="sl-SI" sz="4400" smtClean="0"/>
              <a:t>Flour </a:t>
            </a:r>
            <a:r>
              <a:rPr lang="sl-SI" sz="4400" b="1" dirty="0" err="1" smtClean="0">
                <a:solidFill>
                  <a:srgbClr val="FF0000"/>
                </a:solidFill>
              </a:rPr>
              <a:t>does</a:t>
            </a:r>
            <a:r>
              <a:rPr lang="sl-SI" sz="4400" b="1" dirty="0" smtClean="0">
                <a:solidFill>
                  <a:srgbClr val="FF0000"/>
                </a:solidFill>
              </a:rPr>
              <a:t> not </a:t>
            </a:r>
            <a:r>
              <a:rPr lang="sl-SI" sz="4400" b="1" dirty="0" err="1" smtClean="0">
                <a:solidFill>
                  <a:srgbClr val="FF0000"/>
                </a:solidFill>
              </a:rPr>
              <a:t>have</a:t>
            </a:r>
            <a:r>
              <a:rPr lang="sl-SI" sz="4400" b="1" dirty="0" smtClean="0">
                <a:solidFill>
                  <a:srgbClr val="FF0000"/>
                </a:solidFill>
              </a:rPr>
              <a:t> </a:t>
            </a:r>
            <a:r>
              <a:rPr lang="sl-SI" sz="4400" dirty="0" smtClean="0"/>
              <a:t>a taste.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26829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314</Words>
  <Application>Microsoft Office PowerPoint</Application>
  <PresentationFormat>Diaprojekcija na zaslonu (4:3)</PresentationFormat>
  <Paragraphs>79</Paragraphs>
  <Slides>25</Slides>
  <Notes>0</Notes>
  <HiddenSlides>1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Officeova tema</vt:lpstr>
      <vt:lpstr>PowerPointova predstavitev</vt:lpstr>
      <vt:lpstr>SENSES elementary</vt:lpstr>
      <vt:lpstr>What senses have we got? </vt:lpstr>
      <vt:lpstr>PowerPointova predstavitev</vt:lpstr>
      <vt:lpstr>SENSES – handout ex.1</vt:lpstr>
      <vt:lpstr>Give examples of              which are:</vt:lpstr>
      <vt:lpstr>PowerPointova predstavitev</vt:lpstr>
      <vt:lpstr>Handout ex. 2</vt:lpstr>
      <vt:lpstr>Handout ex. 3 PREPARE TO REPORT</vt:lpstr>
      <vt:lpstr>What do you now know about…</vt:lpstr>
      <vt:lpstr>What do you now know about…</vt:lpstr>
      <vt:lpstr>What do you now know about…</vt:lpstr>
      <vt:lpstr>honey</vt:lpstr>
      <vt:lpstr>Vanilla sugar</vt:lpstr>
      <vt:lpstr>cinnamon</vt:lpstr>
      <vt:lpstr>salt</vt:lpstr>
      <vt:lpstr>PowerPointova predstavitev</vt:lpstr>
      <vt:lpstr>PowerPointova predstavitev</vt:lpstr>
      <vt:lpstr>PowerPointova predstavitev</vt:lpstr>
      <vt:lpstr>Example of islamic calligraphy</vt:lpstr>
      <vt:lpstr>Example of Chinese calligraphy</vt:lpstr>
      <vt:lpstr>Examples of European calligraphy</vt:lpstr>
      <vt:lpstr>PowerPointova predstavitev</vt:lpstr>
      <vt:lpstr>Handout ex. 4 Be a calligrapher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SENSES elementary</dc:title>
  <dc:creator>Andrea</dc:creator>
  <cp:lastModifiedBy>Sonja</cp:lastModifiedBy>
  <cp:revision>30</cp:revision>
  <dcterms:created xsi:type="dcterms:W3CDTF">2016-12-27T10:45:55Z</dcterms:created>
  <dcterms:modified xsi:type="dcterms:W3CDTF">2017-03-28T08:33:54Z</dcterms:modified>
</cp:coreProperties>
</file>